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Zdroj údajů o službách a kontaktu: https://www.mw-controlling.cz/ a https://www.mw-controlling.cz/projekty (ověřeno 28. 9. 2026). Fotografie jsou ilustrační, vytvořené pro tuto prezentaci.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Zdroj údajů o službách a kontaktu: https://www.mw-controlling.cz/ a https://www.mw-controlling.cz/projekty (ověřeno 28. 9. 2026). Fotografie jsou ilustrační, vytvořené pro tuto prezentaci.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Zdroj údajů o službách a kontaktu: https://www.mw-controlling.cz/ a https://www.mw-controlling.cz/projekty (ověřeno 28. 9. 2026). Fotografie jsou ilustrační, vytvořené pro tuto prezentaci.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Zdroj údajů o službách a kontaktu: https://www.mw-controlling.cz/ a https://www.mw-controlling.cz/projekty (ověřeno 28. 9. 2026). Fotografie jsou ilustrační, vytvořené pro tuto prezentaci.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A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C6FB5A90-01BE-4E60-A6A4-EC8F1BEDCBD2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6381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400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MW s.r.o.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EFF77E6-70AF-465A-ABF6-C2ACEA569D86}"/>
              </a:ext>
            </a:extLst>
          </p:cNvPr>
          <p:cNvSpPr>
            <a:spLocks noGrp="1"/>
          </p:cNvSpPr>
          <p:nvPr/>
        </p:nvSpPr>
        <p:spPr>
          <a:xfrm>
            <a:off x="609600" y="1924050"/>
            <a:ext cx="7429500" cy="2552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4200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Finanční řízení</a:t>
            </a:r>
          </a:p>
          <a:p>
            <a:pPr>
              <a:defRPr sz="4200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a controlling</a:t>
            </a:r>
          </a:p>
          <a:p>
            <a:pPr>
              <a:defRPr sz="4200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pro výrobní firmy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336CAB0-4404-43AF-AF9C-6C1E644AFA9B}"/>
              </a:ext>
            </a:extLst>
          </p:cNvPr>
          <p:cNvSpPr>
            <a:spLocks noGrp="1"/>
          </p:cNvSpPr>
          <p:nvPr/>
        </p:nvSpPr>
        <p:spPr>
          <a:xfrm>
            <a:off x="638175" y="5581650"/>
            <a:ext cx="8477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0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Interim vedení financí  ·  Reporting  ·  SAP  ·  Power BI</a:t>
            </a:r>
          </a:p>
        </p:txBody>
      </p:sp>
    </p:spTree>
    <p:extLst>
      <p:ext uri="{BB962C8B-B14F-4D97-AF65-F5344CB8AC3E}">
        <p14:creationId xmlns:p14="http://schemas.microsoft.com/office/powerpoint/2010/main" val="1064142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7E065926-FC03-49E1-A5BC-2F47C4961345}"/>
              </a:ext>
            </a:extLst>
          </p:cNvPr>
          <p:cNvSpPr>
            <a:spLocks noGrp="1"/>
          </p:cNvSpPr>
          <p:nvPr/>
        </p:nvSpPr>
        <p:spPr>
          <a:xfrm>
            <a:off x="647700" y="590550"/>
            <a:ext cx="108585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Kdy firmám pomáháme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2243D35-4ED7-4CA0-882E-053F52864D37}"/>
              </a:ext>
            </a:extLst>
          </p:cNvPr>
          <p:cNvSpPr>
            <a:spLocks noGrp="1"/>
          </p:cNvSpPr>
          <p:nvPr/>
        </p:nvSpPr>
        <p:spPr>
          <a:xfrm>
            <a:off x="666750" y="1724025"/>
            <a:ext cx="10001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1">
                <a:solidFill>
                  <a:srgbClr val="46BA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46B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3FF94DA-BAA2-44D6-A98B-EF80FE6FD7B7}"/>
              </a:ext>
            </a:extLst>
          </p:cNvPr>
          <p:cNvSpPr>
            <a:spLocks noGrp="1"/>
          </p:cNvSpPr>
          <p:nvPr/>
        </p:nvSpPr>
        <p:spPr>
          <a:xfrm>
            <a:off x="1638300" y="1657350"/>
            <a:ext cx="9525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Chybí kapacita ve financích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CECBF94-0455-4DCD-971C-3E6D16436910}"/>
              </a:ext>
            </a:extLst>
          </p:cNvPr>
          <p:cNvSpPr>
            <a:spLocks noGrp="1"/>
          </p:cNvSpPr>
          <p:nvPr/>
        </p:nvSpPr>
        <p:spPr>
          <a:xfrm>
            <a:off x="1638300" y="2181225"/>
            <a:ext cx="9620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0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Dočasně převezmeme finanční řízení nebo roli controllera.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35A7F14-C1D2-42BB-B533-20840AE3E272}"/>
              </a:ext>
            </a:extLst>
          </p:cNvPr>
          <p:cNvSpPr>
            <a:spLocks noGrp="1"/>
          </p:cNvSpPr>
          <p:nvPr/>
        </p:nvSpPr>
        <p:spPr>
          <a:xfrm>
            <a:off x="666750" y="3038475"/>
            <a:ext cx="10001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1">
                <a:solidFill>
                  <a:srgbClr val="46BA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46B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4CA2FD4-1907-4435-BC40-E371DB495FF1}"/>
              </a:ext>
            </a:extLst>
          </p:cNvPr>
          <p:cNvSpPr>
            <a:spLocks noGrp="1"/>
          </p:cNvSpPr>
          <p:nvPr/>
        </p:nvSpPr>
        <p:spPr>
          <a:xfrm>
            <a:off x="1638300" y="2962275"/>
            <a:ext cx="9906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Není jasné, kde vzniká zisk a náklady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AADC3DA-276A-45A6-B16A-F34001F1AF44}"/>
              </a:ext>
            </a:extLst>
          </p:cNvPr>
          <p:cNvSpPr>
            <a:spLocks noGrp="1"/>
          </p:cNvSpPr>
          <p:nvPr/>
        </p:nvSpPr>
        <p:spPr>
          <a:xfrm>
            <a:off x="1638300" y="3524250"/>
            <a:ext cx="9906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0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Zpřehledníme marže, produktové kalkulace, zásoby a cash flow.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49931F9-D0E8-4EA8-9014-4783981323C4}"/>
              </a:ext>
            </a:extLst>
          </p:cNvPr>
          <p:cNvSpPr>
            <a:spLocks noGrp="1"/>
          </p:cNvSpPr>
          <p:nvPr/>
        </p:nvSpPr>
        <p:spPr>
          <a:xfrm>
            <a:off x="666750" y="4371975"/>
            <a:ext cx="10001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1">
                <a:solidFill>
                  <a:srgbClr val="46BA3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46B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DA03826-5C48-43E1-B819-90D56F03E75D}"/>
              </a:ext>
            </a:extLst>
          </p:cNvPr>
          <p:cNvSpPr>
            <a:spLocks noGrp="1"/>
          </p:cNvSpPr>
          <p:nvPr/>
        </p:nvSpPr>
        <p:spPr>
          <a:xfrm>
            <a:off x="1638300" y="4295775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Reporting zabírá mnoho ruční práce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45949D1-3531-405C-A7A6-88CEBA5305C9}"/>
              </a:ext>
            </a:extLst>
          </p:cNvPr>
          <p:cNvSpPr>
            <a:spLocks noGrp="1"/>
          </p:cNvSpPr>
          <p:nvPr/>
        </p:nvSpPr>
        <p:spPr>
          <a:xfrm>
            <a:off x="1638300" y="4848225"/>
            <a:ext cx="9906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0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Propojíme firemní data s přehledným reportingem v Power BI.</a:t>
            </a:r>
          </a:p>
        </p:txBody>
      </p:sp>
    </p:spTree>
    <p:extLst>
      <p:ext uri="{BB962C8B-B14F-4D97-AF65-F5344CB8AC3E}">
        <p14:creationId xmlns:p14="http://schemas.microsoft.com/office/powerpoint/2010/main" val="106910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rcRect l="29677" r="29677"/>
          <a:stretch>
            <a:fillRect/>
          </a:stretch>
        </p:blipFill>
        <p:spPr>
          <a:xfrm>
            <a:off x="7239000" y="0"/>
            <a:ext cx="4953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0AD00DC3-EC4F-4E8F-9B34-A53C6E5E5FE4}"/>
              </a:ext>
            </a:extLst>
          </p:cNvPr>
          <p:cNvSpPr>
            <a:spLocks noGrp="1"/>
          </p:cNvSpPr>
          <p:nvPr/>
        </p:nvSpPr>
        <p:spPr>
          <a:xfrm>
            <a:off x="628650" y="600075"/>
            <a:ext cx="6381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225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Co děláme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5030AE8-D76A-4BCD-B29B-5DD7082BF789}"/>
              </a:ext>
            </a:extLst>
          </p:cNvPr>
          <p:cNvSpPr>
            <a:spLocks noGrp="1"/>
          </p:cNvSpPr>
          <p:nvPr/>
        </p:nvSpPr>
        <p:spPr>
          <a:xfrm>
            <a:off x="647700" y="1676400"/>
            <a:ext cx="6477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00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Interim finanční řízení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B5BC90F-C549-49D5-8CD1-88641C9C24B1}"/>
              </a:ext>
            </a:extLst>
          </p:cNvPr>
          <p:cNvSpPr>
            <a:spLocks noGrp="1"/>
          </p:cNvSpPr>
          <p:nvPr/>
        </p:nvSpPr>
        <p:spPr>
          <a:xfrm>
            <a:off x="647700" y="2124075"/>
            <a:ext cx="6334125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75" b="0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Převezmeme vedení financí po dobu změny nebo při výpadku klíčového člověka.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470F54B-0D14-4C26-9719-1336700DC4AA}"/>
              </a:ext>
            </a:extLst>
          </p:cNvPr>
          <p:cNvSpPr>
            <a:spLocks noGrp="1"/>
          </p:cNvSpPr>
          <p:nvPr/>
        </p:nvSpPr>
        <p:spPr>
          <a:xfrm>
            <a:off x="647700" y="3133725"/>
            <a:ext cx="6477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00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Controlling a reporting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CF11D72-D33D-4F9E-B7D8-5760A11E6BE4}"/>
              </a:ext>
            </a:extLst>
          </p:cNvPr>
          <p:cNvSpPr>
            <a:spLocks noGrp="1"/>
          </p:cNvSpPr>
          <p:nvPr/>
        </p:nvSpPr>
        <p:spPr>
          <a:xfrm>
            <a:off x="647700" y="3571875"/>
            <a:ext cx="6334125" cy="790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75" b="0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Nastavíme kalkulace, KPI, plánování a pravidelný přehled pro vedení.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33D5F6A-5160-4B8A-A10D-D58EE9183F6F}"/>
              </a:ext>
            </a:extLst>
          </p:cNvPr>
          <p:cNvSpPr>
            <a:spLocks noGrp="1"/>
          </p:cNvSpPr>
          <p:nvPr/>
        </p:nvSpPr>
        <p:spPr>
          <a:xfrm>
            <a:off x="647700" y="4581525"/>
            <a:ext cx="6477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00" b="1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SAP a Power BI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E7D0738-A58E-4BEA-8660-C76867643E9D}"/>
              </a:ext>
            </a:extLst>
          </p:cNvPr>
          <p:cNvSpPr>
            <a:spLocks noGrp="1"/>
          </p:cNvSpPr>
          <p:nvPr/>
        </p:nvSpPr>
        <p:spPr>
          <a:xfrm>
            <a:off x="647700" y="5029200"/>
            <a:ext cx="6334125" cy="790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75" b="0">
                <a:solidFill>
                  <a:srgbClr val="112A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12A1D"/>
                </a:solidFill>
                <a:latin typeface="DejaVu Sans"/>
                <a:ea typeface="DejaVu Sans"/>
                <a:cs typeface="DejaVu Sans"/>
              </a:rPr>
              <a:t>Připravíme data a dashboardy pro sledování tržeb, nákladů a marží.</a:t>
            </a:r>
          </a:p>
        </p:txBody>
      </p:sp>
    </p:spTree>
    <p:extLst>
      <p:ext uri="{BB962C8B-B14F-4D97-AF65-F5344CB8AC3E}">
        <p14:creationId xmlns:p14="http://schemas.microsoft.com/office/powerpoint/2010/main" val="1780570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A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07AD42AD-DBE3-4A02-B9AF-89A499570995}"/>
              </a:ext>
            </a:extLst>
          </p:cNvPr>
          <p:cNvSpPr>
            <a:spLocks noGrp="1"/>
          </p:cNvSpPr>
          <p:nvPr/>
        </p:nvSpPr>
        <p:spPr>
          <a:xfrm>
            <a:off x="638175" y="742950"/>
            <a:ext cx="106680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150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Spolupráce podle potřeb firmy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7A3DE6D-04E6-4C3D-8D71-898124005158}"/>
              </a:ext>
            </a:extLst>
          </p:cNvPr>
          <p:cNvSpPr>
            <a:spLocks noGrp="1"/>
          </p:cNvSpPr>
          <p:nvPr/>
        </p:nvSpPr>
        <p:spPr>
          <a:xfrm>
            <a:off x="638175" y="2000250"/>
            <a:ext cx="10477500" cy="1219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0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Jednorázově nastavíme controlling a reporting.</a:t>
            </a:r>
          </a:p>
          <a:p>
            <a:pPr>
              <a:defRPr sz="2175" b="0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Nebo se zapojíme průběžně jako externí finanční partner.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8F16E87-1062-4323-B0BC-19B9BEF05745}"/>
              </a:ext>
            </a:extLst>
          </p:cNvPr>
          <p:cNvSpPr>
            <a:spLocks noGrp="1"/>
          </p:cNvSpPr>
          <p:nvPr/>
        </p:nvSpPr>
        <p:spPr>
          <a:xfrm>
            <a:off x="638175" y="3781425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325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Domluvme se na krátkém úvodním hovoru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6F085DD-6D61-47B6-AC0C-91AF34BADAF1}"/>
              </a:ext>
            </a:extLst>
          </p:cNvPr>
          <p:cNvSpPr>
            <a:spLocks noGrp="1"/>
          </p:cNvSpPr>
          <p:nvPr/>
        </p:nvSpPr>
        <p:spPr>
          <a:xfrm>
            <a:off x="647700" y="4781550"/>
            <a:ext cx="9906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0">
                <a:solidFill>
                  <a:srgbClr val="C7D6C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C7D6CA"/>
                </a:solidFill>
                <a:latin typeface="DejaVu Sans"/>
                <a:ea typeface="DejaVu Sans"/>
                <a:cs typeface="DejaVu Sans"/>
              </a:rPr>
              <a:t>Miloš Weiser  ·  MW s.r.o.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ABED76A-D421-46FC-AF20-855BA116956C}"/>
              </a:ext>
            </a:extLst>
          </p:cNvPr>
          <p:cNvSpPr>
            <a:spLocks noGrp="1"/>
          </p:cNvSpPr>
          <p:nvPr/>
        </p:nvSpPr>
        <p:spPr>
          <a:xfrm>
            <a:off x="647700" y="5314950"/>
            <a:ext cx="66675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mweiser@seznam.cz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7046007-0D71-40F3-A172-DA049674601C}"/>
              </a:ext>
            </a:extLst>
          </p:cNvPr>
          <p:cNvSpPr>
            <a:spLocks noGrp="1"/>
          </p:cNvSpPr>
          <p:nvPr/>
        </p:nvSpPr>
        <p:spPr>
          <a:xfrm>
            <a:off x="647700" y="5810250"/>
            <a:ext cx="66675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75" b="1">
                <a:solidFill>
                  <a:srgbClr val="F5F7F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5F7F3"/>
                </a:solidFill>
                <a:latin typeface="DejaVu Sans"/>
                <a:ea typeface="DejaVu Sans"/>
                <a:cs typeface="DejaVu Sans"/>
              </a:rPr>
              <a:t>+420 732 304 526</a:t>
            </a:r>
          </a:p>
        </p:txBody>
      </p:sp>
    </p:spTree>
    <p:extLst>
      <p:ext uri="{BB962C8B-B14F-4D97-AF65-F5344CB8AC3E}">
        <p14:creationId xmlns:p14="http://schemas.microsoft.com/office/powerpoint/2010/main" val="202521173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Office PowerPoint</Application>
  <DocSecurity>0</DocSecurity>
  <PresentationFormat>Širokoúhlá obrazovka</PresentationFormat>
  <Paragraphs>33</Paragraphs>
  <Slides>4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Aptos</vt:lpstr>
      <vt:lpstr>DejaVu Sans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Miloš Weiser</cp:lastModifiedBy>
  <cp:revision>1</cp:revision>
  <dcterms:created xsi:type="dcterms:W3CDTF">2026-09-28T09:45:22Z</dcterms:created>
  <dcterms:modified xsi:type="dcterms:W3CDTF">2026-09-28T09:57:21Z</dcterms:modified>
</cp:coreProperties>
</file>