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charts/chart1.xml" ContentType="application/vnd.openxmlformats-officedocument.drawingml.chart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charts/chart2.xml" ContentType="application/vnd.openxmlformats-officedocument.drawingml.chart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charts/chart3.xml" ContentType="application/vnd.openxmlformats-officedocument.drawingml.chart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(USD)</c:v>
                </c:pt>
              </c:strCache>
            </c:strRef>
          </c:tx>
          <c:spPr>
            <a:solidFill>
              <a:srgbClr val="C0504D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Bus</c:v>
                  </c:pt>
                  <c:pt idx="1">
                    <c:v>Train</c:v>
                  </c:pt>
                  <c:pt idx="2">
                    <c:v>Flight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 (hrs)</c:v>
                </c:pt>
              </c:strCache>
            </c:strRef>
          </c:tx>
          <c:spPr>
            <a:solidFill>
              <a:srgbClr val="4F81BD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Bus</c:v>
                  </c:pt>
                  <c:pt idx="1">
                    <c:v>Train</c:v>
                  </c:pt>
                  <c:pt idx="2">
                    <c:v>Flight</c:v>
                  </c:pt>
                </c:lvl>
              </c:multiLvlStrCache>
            </c:multiLvl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1.5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22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5DA5DA"/>
              </a:solidFill>
              <a:effectLst/>
            </c:spPr>
          </c:dPt>
          <c:dPt>
            <c:idx val="1"/>
            <c:bubble3D val="0"/>
            <c:spPr>
              <a:solidFill>
                <a:srgbClr val="FAA43A"/>
              </a:solidFill>
              <a:effectLst/>
            </c:spPr>
          </c:dPt>
          <c:dPt>
            <c:idx val="2"/>
            <c:bubble3D val="0"/>
            <c:spPr>
              <a:solidFill>
                <a:srgbClr val="60BD68"/>
              </a:solidFill>
              <a:effectLst/>
            </c:spPr>
          </c:dPt>
          <c:dPt>
            <c:idx val="3"/>
            <c:bubble3D val="0"/>
            <c:spPr>
              <a:solidFill>
                <a:srgbClr val="F17CB0"/>
              </a:solidFill>
              <a:effectLst/>
            </c:spPr>
          </c:dPt>
          <c:dPt>
            <c:idx val="4"/>
            <c:bubble3D val="0"/>
            <c:spPr>
              <a:solidFill>
                <a:srgbClr val="B2912F"/>
              </a:solidFill>
              <a:effectLst/>
            </c:spPr>
          </c:dPt>
          <c:dPt>
            <c:idx val="5"/>
            <c:bubble3D val="0"/>
            <c:spPr>
              <a:solidFill>
                <a:srgbClr val="B276B2"/>
              </a:solidFill>
              <a:effectLst/>
            </c:spPr>
          </c:dPt>
          <c:dPt>
            <c:idx val="6"/>
            <c:bubble3D val="0"/>
            <c:spPr>
              <a:solidFill>
                <a:srgbClr val="DECF3F"/>
              </a:solidFill>
              <a:effectLst/>
            </c:spPr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numFmt formatCode="General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Wages</c:v>
                </c:pt>
                <c:pt idx="1">
                  <c:v>Fuel</c:v>
                </c:pt>
                <c:pt idx="2">
                  <c:v>Tolls</c:v>
                </c:pt>
                <c:pt idx="3">
                  <c:v>Insurance</c:v>
                </c:pt>
                <c:pt idx="4">
                  <c:v>Maintenance</c:v>
                </c:pt>
                <c:pt idx="5">
                  <c:v>Admin &amp; Bank</c:v>
                </c:pt>
                <c:pt idx="6">
                  <c:v>Misc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11667</c:v>
                </c:pt>
                <c:pt idx="1">
                  <c:v>13500</c:v>
                </c:pt>
                <c:pt idx="2">
                  <c:v>4286</c:v>
                </c:pt>
                <c:pt idx="3">
                  <c:v>5000</c:v>
                </c:pt>
                <c:pt idx="4">
                  <c:v>3333</c:v>
                </c:pt>
                <c:pt idx="5">
                  <c:v>2333</c:v>
                </c:pt>
                <c:pt idx="6">
                  <c:v>1083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C0504D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Net Revenue</c:v>
                  </c:pt>
                  <c:pt idx="1">
                    <c:v>EBITDA</c:v>
                  </c:pt>
                  <c:pt idx="2">
                    <c:v>EBIT</c:v>
                  </c:pt>
                </c:lvl>
              </c:multiLvlStrCache>
            </c:multiLvl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600</c:v>
                </c:pt>
                <c:pt idx="1">
                  <c:v>114</c:v>
                </c:pt>
                <c:pt idx="2">
                  <c:v>-546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2</c:v>
                </c:pt>
              </c:strCache>
            </c:strRef>
          </c:tx>
          <c:spPr>
            <a:solidFill>
              <a:srgbClr val="4F81BD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Sheet1!$A$2:$A$4</c:f>
              <c:multiLvlStrCache>
                <c:ptCount val="3"/>
                <c:lvl>
                  <c:pt idx="0">
                    <c:v>Net Revenue</c:v>
                  </c:pt>
                  <c:pt idx="1">
                    <c:v>EBITDA</c:v>
                  </c:pt>
                  <c:pt idx="2">
                    <c:v>EBIT</c:v>
                  </c:pt>
                </c:lvl>
              </c:multiLvlStrCache>
            </c:multiLvl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750</c:v>
                </c:pt>
                <c:pt idx="1">
                  <c:v>264</c:v>
                </c:pt>
                <c:pt idx="2">
                  <c:v>214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rgbClr val="C0504D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60% load</c:v>
                  </c:pt>
                  <c:pt idx="1">
                    <c:v>75% load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-546</c:v>
                </c:pt>
                <c:pt idx="1">
                  <c:v>214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2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2304;576779167263670&#8224;L96-L103&#12305;" TargetMode="External"/><Relationship Id="rId3" Type="http://schemas.openxmlformats.org/officeDocument/2006/relationships/hyperlink" Target="&#12304;481037832989012&#8224;L196-L201&#12305;" TargetMode="External"/><Relationship Id="rId4" Type="http://schemas.openxmlformats.org/officeDocument/2006/relationships/hyperlink" Target="&#12304;201947843216044&#8224;L103-L110&#12305;" TargetMode="External"/><Relationship Id="rId1" Type="http://schemas.openxmlformats.org/officeDocument/2006/relationships/image" Target="../media/image-1-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2304;237986224888476&#8224;L117-L120&#12305;" TargetMode="External"/><Relationship Id="rId3" Type="http://schemas.openxmlformats.org/officeDocument/2006/relationships/hyperlink" Target="&#12304;976776722629842&#8224;L132-L140&#12305;" TargetMode="External"/><Relationship Id="rId1" Type="http://schemas.openxmlformats.org/officeDocument/2006/relationships/chart" Target="/ppt/charts/chart4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2304;126091917664026&#8224;L124-L127&#12305;" TargetMode="External"/><Relationship Id="rId4" Type="http://schemas.openxmlformats.org/officeDocument/2006/relationships/hyperlink" Target="&#12304;201947843216044&#8224;L103-L110&#12305;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2304;576779167263670&#8224;L96-L103&#12305;" TargetMode="External"/><Relationship Id="rId4" Type="http://schemas.openxmlformats.org/officeDocument/2006/relationships/hyperlink" Target="&#12304;201947843216044&#8224;L103-L110&#12305;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2304;576779167263670&#8224;L96-L103&#12305;" TargetMode="External"/><Relationship Id="rId3" Type="http://schemas.openxmlformats.org/officeDocument/2006/relationships/hyperlink" Target="&#12304;481037832989012&#8224;L196-L201&#12305;" TargetMode="External"/><Relationship Id="rId1" Type="http://schemas.openxmlformats.org/officeDocument/2006/relationships/chart" Target="/ppt/charts/chart1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&#12304;576779167263670&#8224;L96-L103&#12305;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2304;201947843216044&#8224;L103-L110&#12305;" TargetMode="External"/><Relationship Id="rId3" Type="http://schemas.openxmlformats.org/officeDocument/2006/relationships/hyperlink" Target="&#12304;576779167263670&#8224;L96-L103&#12305;" TargetMode="External"/><Relationship Id="rId1" Type="http://schemas.openxmlformats.org/officeDocument/2006/relationships/chart" Target="/ppt/charts/chart2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2304;576779167263670&#8224;L96-L103&#12305;" TargetMode="External"/><Relationship Id="rId3" Type="http://schemas.openxmlformats.org/officeDocument/2006/relationships/hyperlink" Target="&#12304;201947843216044&#8224;L103-L110&#12305;" TargetMode="External"/><Relationship Id="rId1" Type="http://schemas.openxmlformats.org/officeDocument/2006/relationships/chart" Target="/ppt/charts/chart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hyperlink" Target="&#12304;201947843216044&#8224;L103-L110&#12305;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image" Target="../media/image-8-8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hyperlink" Target="&#12304;126091917664026&#8224;L124-L127&#12305;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oai/share/assets/slide1_bg.png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9FC">
              <a:alpha val="70000"/>
            </a:srgbClr>
          </a:solidFill>
          <a:ln w="12700">
            <a:solidFill>
              <a:srgbClr val="F7F9FC">
                <a:alpha val="70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57200" y="137160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030A18"/>
                </a:solidFill>
              </a:rPr>
              <a:t>Bicibus
</a:t>
            </a:r>
            <a:pPr algn="l" indent="0" marL="0">
              <a:buNone/>
            </a:pPr>
            <a:r>
              <a:rPr lang="en-US" sz="2000" i="1" dirty="0">
                <a:solidFill>
                  <a:srgbClr val="030A18"/>
                </a:solidFill>
              </a:rPr>
              <a:t>Affordable Mobility on the DC–NYC Corridor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291840"/>
            <a:ext cx="5943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A142F"/>
                </a:solidFill>
              </a:rPr>
              <a:t>Investor Pitch Deck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57200" y="3749040"/>
            <a:ext cx="5943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0A142F"/>
                </a:solidFill>
              </a:rPr>
              <a:t>October 2025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[3]</a:t>
            </a:r>
            <a:endParaRPr lang="en-US" sz="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Ask &amp; Investment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1188720"/>
            <a:ext cx="521208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Seeking $120k seed capital for down payment &amp; working capital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Unlock MSBDFA/SBA financing ($660k bus purchase)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8% interest, 10‑year term (bus loan &amp; down payment amortization)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Collateral requirements: assets &amp; personal guarantees
</a:t>
            </a:r>
            <a:pPr indent="0" marL="0">
              <a:buNone/>
            </a:pPr>
            <a:r>
              <a:rPr lang="en-US" sz="1400" i="1" dirty="0">
                <a:solidFill>
                  <a:srgbClr val="0A142F"/>
                </a:solidFill>
              </a:rPr>
              <a:t>Join us: transform intercity travel and unlock growth</a:t>
            </a:r>
            <a:endParaRPr lang="en-US" sz="15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5760720" y="1188720"/>
          <a:ext cx="3291840" cy="23774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Text 2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The Problem</a:t>
            </a:r>
            <a:endParaRPr lang="en-US" sz="2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200" y="1097280"/>
            <a:ext cx="548640" cy="548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97280" y="1097280"/>
            <a:ext cx="758952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A142F"/>
                </a:solidFill>
              </a:rPr>
              <a:t>High travel costs and limited affordable options
</a:t>
            </a:r>
            <a:pPr indent="0" marL="0">
              <a:buNone/>
            </a:pPr>
            <a:r>
              <a:rPr lang="en-US" sz="1500" dirty="0">
                <a:solidFill>
                  <a:srgbClr val="0A142F"/>
                </a:solidFill>
              </a:rPr>
              <a:t>Inconsistent service quality across operators
</a:t>
            </a:r>
            <a:pPr indent="0" marL="0">
              <a:buNone/>
            </a:pPr>
            <a:r>
              <a:rPr lang="en-US" sz="1500" dirty="0">
                <a:solidFill>
                  <a:srgbClr val="0A142F"/>
                </a:solidFill>
              </a:rPr>
              <a:t>Underserved riders: students, low‑income &amp; immigrant communities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Our Solution</a:t>
            </a:r>
            <a:endParaRPr lang="en-US" sz="2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200" y="1097280"/>
            <a:ext cx="548640" cy="548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97280" y="1097280"/>
            <a:ext cx="758952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A142F"/>
                </a:solidFill>
              </a:rPr>
              <a:t>Affordable: $30 per ticket
</a:t>
            </a:r>
            <a:pPr indent="0" marL="0">
              <a:buNone/>
            </a:pPr>
            <a:r>
              <a:rPr lang="en-US" sz="1500" dirty="0">
                <a:solidFill>
                  <a:srgbClr val="0A142F"/>
                </a:solidFill>
              </a:rPr>
              <a:t>Reliable: 2 trips/day, 350 days/year
</a:t>
            </a:r>
            <a:pPr indent="0" marL="0">
              <a:buNone/>
            </a:pPr>
            <a:r>
              <a:rPr lang="en-US" sz="1500" dirty="0">
                <a:solidFill>
                  <a:srgbClr val="0A142F"/>
                </a:solidFill>
              </a:rPr>
              <a:t>Comfortable: 56‑seat coach with 60% load (≈33 passengers)
</a:t>
            </a:r>
            <a:pPr indent="0" marL="0">
              <a:buNone/>
            </a:pPr>
            <a:r>
              <a:rPr lang="en-US" sz="1500" dirty="0">
                <a:solidFill>
                  <a:srgbClr val="0A142F"/>
                </a:solidFill>
              </a:rPr>
              <a:t>Accessible: Digital booking via Busbud (15% commission)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Market Opportunity</a:t>
            </a:r>
            <a:endParaRPr lang="en-US" sz="2600" dirty="0"/>
          </a:p>
        </p:txBody>
      </p:sp>
      <p:graphicFrame>
        <p:nvGraphicFramePr>
          <p:cNvPr id="3" name="Chart 0" descr=""/>
          <p:cNvGraphicFramePr/>
          <p:nvPr/>
        </p:nvGraphicFramePr>
        <p:xfrm>
          <a:off x="457200" y="1097280"/>
          <a:ext cx="5029200" cy="256032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4" name="Text 1"/>
          <p:cNvSpPr/>
          <p:nvPr/>
        </p:nvSpPr>
        <p:spPr>
          <a:xfrm>
            <a:off x="5760720" y="1280160"/>
            <a:ext cx="338328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A large and growing corridor connecting federal and cultural capitals.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Millions travel between DC and NYC each year, yet many are priced out or underserved.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Route &amp; Service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731520" y="2011680"/>
            <a:ext cx="914400" cy="914400"/>
          </a:xfrm>
          <a:prstGeom prst="ellipse">
            <a:avLst/>
          </a:prstGeom>
          <a:solidFill>
            <a:srgbClr val="1F3A93"/>
          </a:solidFill>
          <a:ln w="12700">
            <a:solidFill>
              <a:srgbClr val="1F3A9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31520" y="205740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Washington DC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7498080" y="2011680"/>
            <a:ext cx="914400" cy="914400"/>
          </a:xfrm>
          <a:prstGeom prst="ellipse">
            <a:avLst/>
          </a:prstGeom>
          <a:solidFill>
            <a:srgbClr val="1F3A93"/>
          </a:solidFill>
          <a:ln w="12700">
            <a:solidFill>
              <a:srgbClr val="1F3A9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498080" y="2057400"/>
            <a:ext cx="914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New York City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1645920" y="2377440"/>
            <a:ext cx="5852160" cy="274320"/>
          </a:xfrm>
          <a:prstGeom prst="rightArrow">
            <a:avLst/>
          </a:prstGeom>
          <a:solidFill>
            <a:srgbClr val="4E8DF5"/>
          </a:solidFill>
          <a:ln w="12700">
            <a:solidFill>
              <a:srgbClr val="4E8DF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1188720"/>
            <a:ext cx="50292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1 modern coach (56 seats)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2 trips per day (1 round trip)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350 operating days per year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60% load factor: 33 passengers/trip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Business Model</a:t>
            </a:r>
            <a:endParaRPr lang="en-US" sz="2600" dirty="0"/>
          </a:p>
        </p:txBody>
      </p:sp>
      <p:graphicFrame>
        <p:nvGraphicFramePr>
          <p:cNvPr id="3" name="Chart 0" descr=""/>
          <p:cNvGraphicFramePr/>
          <p:nvPr/>
        </p:nvGraphicFramePr>
        <p:xfrm>
          <a:off x="5486400" y="1371600"/>
          <a:ext cx="3657600" cy="246888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4" name="Text 1"/>
          <p:cNvSpPr/>
          <p:nvPr/>
        </p:nvSpPr>
        <p:spPr>
          <a:xfrm>
            <a:off x="457200" y="109728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Revenue &amp; Costs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Net Revenue: $600k/year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Total OpEx: $485k/year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EBITDA: $114k/year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EBIT: –$546k/year (bonus depreciation)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Financing: 8% loan, 10yr term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Financial Highlights</a:t>
            </a:r>
            <a:endParaRPr lang="en-US" sz="2600" dirty="0"/>
          </a:p>
        </p:txBody>
      </p:sp>
      <p:graphicFrame>
        <p:nvGraphicFramePr>
          <p:cNvPr id="3" name="Chart 0" descr=""/>
          <p:cNvGraphicFramePr/>
          <p:nvPr/>
        </p:nvGraphicFramePr>
        <p:xfrm>
          <a:off x="457200" y="1097280"/>
          <a:ext cx="5486400" cy="27432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4" name="Text 1"/>
          <p:cNvSpPr/>
          <p:nvPr/>
        </p:nvSpPr>
        <p:spPr>
          <a:xfrm>
            <a:off x="6126480" y="1097280"/>
            <a:ext cx="2743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Year 1: Positive EBITDA but negative EBIT due to 100% bonus depreciation.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Year 2: Load factor improvement (75%) drives profitability; EBIT turns positive.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Sustainable cash flow emerges as debt amortizes.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Go‑to‑Market Strategy</a:t>
            </a:r>
            <a:endParaRPr lang="en-US" sz="2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200" y="128016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280160"/>
            <a:ext cx="37490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Digital Booking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Busbud platform with low customer acquisition cost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1280160"/>
            <a:ext cx="457200" cy="4572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20640" y="1280160"/>
            <a:ext cx="37490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Partnerships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Agreements with schools, churches &amp; affinity groups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" y="2743200"/>
            <a:ext cx="457200" cy="4572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05840" y="2743200"/>
            <a:ext cx="37490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Promotions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Launch discounts &amp; referral programs to build ridership</a:t>
            </a:r>
            <a:endParaRPr lang="en-US" sz="15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0" y="2743200"/>
            <a:ext cx="457200" cy="4572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120640" y="2743200"/>
            <a:ext cx="37490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Community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Focus on students &amp; immigrant communities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9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30A18"/>
                </a:solidFill>
              </a:rPr>
              <a:t>Team</a:t>
            </a:r>
            <a:endParaRPr lang="en-US" sz="26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7200" y="1097280"/>
            <a:ext cx="548640" cy="548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97280" y="1097280"/>
            <a:ext cx="43891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Founder &amp; CEO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2 years in transportation (Lyft partner)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Experienced publisher &amp; real‑estate investor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Mission‑driven: connecting communities across cities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560320"/>
            <a:ext cx="548640" cy="5486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97280" y="2560320"/>
            <a:ext cx="43891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30A18"/>
                </a:solidFill>
              </a:rPr>
              <a:t>Operations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Two professional drivers (&gt;$68k salaries)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Safety‑first training and compliance
</a:t>
            </a:r>
            <a:pPr indent="0" marL="0">
              <a:buNone/>
            </a:pPr>
            <a:r>
              <a:rPr lang="en-US" sz="1400" dirty="0">
                <a:solidFill>
                  <a:srgbClr val="0A142F"/>
                </a:solidFill>
              </a:rPr>
              <a:t>Advisory support from industry experts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457200" y="48691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u="sng" dirty="0">
                <a:solidFill>
                  <a:srgbClr val="1F3A93"/>
                </a:solidFill>
                <a:hlinkClick r:id="rId5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2025-10-29T04:05:30Z</dcterms:created>
  <dcterms:modified xsi:type="dcterms:W3CDTF">2025-10-29T04:05:30Z</dcterms:modified>
</cp:coreProperties>
</file>